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_rels/presentation.xml.rels" ContentType="application/vnd.openxmlformats-package.relationships+xml"/>
  <Override PartName="/ppt/media/image46.png" ContentType="image/png"/>
  <Override PartName="/ppt/media/image41.png" ContentType="image/png"/>
  <Override PartName="/ppt/media/image19.jpeg" ContentType="image/jpeg"/>
  <Override PartName="/ppt/media/image7.png" ContentType="image/png"/>
  <Override PartName="/ppt/media/image22.png" ContentType="image/png"/>
  <Override PartName="/ppt/media/image2.png" ContentType="image/png"/>
  <Override PartName="/ppt/media/image3.png" ContentType="image/png"/>
  <Override PartName="/ppt/media/image30.jpeg" ContentType="image/jpeg"/>
  <Override PartName="/ppt/media/image1.png" ContentType="image/png"/>
  <Override PartName="/ppt/media/image21.png" ContentType="image/png"/>
  <Override PartName="/ppt/media/image12.png" ContentType="image/png"/>
  <Override PartName="/ppt/media/image28.jpeg" ContentType="image/jpeg"/>
  <Override PartName="/ppt/media/image4.png" ContentType="image/png"/>
  <Override PartName="/ppt/media/image39.png" ContentType="image/png"/>
  <Override PartName="/ppt/media/image5.png" ContentType="image/png"/>
  <Override PartName="/ppt/media/image20.png" ContentType="image/png"/>
  <Override PartName="/ppt/media/image14.png" ContentType="image/png"/>
  <Override PartName="/ppt/media/image18.png" ContentType="image/png"/>
  <Override PartName="/ppt/media/image17.png" ContentType="image/png"/>
  <Override PartName="/ppt/media/image31.png" ContentType="image/png"/>
  <Override PartName="/ppt/media/image47.png" ContentType="image/png"/>
  <Override PartName="/ppt/media/image13.png" ContentType="image/png"/>
  <Override PartName="/ppt/media/image11.png" ContentType="image/png"/>
  <Override PartName="/ppt/media/image6.jpeg" ContentType="image/jpeg"/>
  <Override PartName="/ppt/media/image8.png" ContentType="image/png"/>
  <Override PartName="/ppt/media/image23.png" ContentType="image/png"/>
  <Override PartName="/ppt/media/image10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45.png" ContentType="image/png"/>
  <Override PartName="/ppt/media/image29.png" ContentType="image/png"/>
  <Override PartName="/ppt/media/image32.png" ContentType="image/png"/>
  <Override PartName="/ppt/media/image15.jpeg" ContentType="image/jpeg"/>
  <Override PartName="/ppt/media/image33.png" ContentType="image/png"/>
  <Override PartName="/ppt/media/image26.jpeg" ContentType="image/jpeg"/>
  <Override PartName="/ppt/media/image34.png" ContentType="image/png"/>
  <Override PartName="/ppt/media/image35.jpeg" ContentType="image/jpeg"/>
  <Override PartName="/ppt/media/image38.png" ContentType="image/png"/>
  <Override PartName="/ppt/media/image36.jpeg" ContentType="image/jpeg"/>
  <Override PartName="/ppt/media/image44.png" ContentType="image/png"/>
  <Override PartName="/ppt/media/image27.jpeg" ContentType="image/jpeg"/>
  <Override PartName="/ppt/media/image37.jpeg" ContentType="image/jpeg"/>
  <Override PartName="/ppt/media/image40.png" ContentType="image/png"/>
  <Override PartName="/ppt/media/image42.png" ContentType="image/png"/>
  <Override PartName="/ppt/media/image16.jpeg" ContentType="image/jpeg"/>
  <Override PartName="/ppt/media/image43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5168160" cy="16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844560" y="3307320"/>
            <a:ext cx="5168160" cy="16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49272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44560" y="33073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3492720" y="33073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592000" y="15379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339440" y="15379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844560" y="33073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2592000" y="33073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339440" y="33073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44560" y="1537920"/>
            <a:ext cx="5168160" cy="3387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5168160" cy="338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2521800" cy="338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92720" y="1537920"/>
            <a:ext cx="2521800" cy="338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44560" y="5760"/>
            <a:ext cx="3551760" cy="528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492720" y="1537920"/>
            <a:ext cx="2521800" cy="338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844560" y="33073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44560" y="1537920"/>
            <a:ext cx="5168160" cy="3387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2521800" cy="338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49272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492720" y="33073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49272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44560" y="3307320"/>
            <a:ext cx="5168160" cy="16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5168160" cy="16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44560" y="3307320"/>
            <a:ext cx="5168160" cy="16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49272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44560" y="33073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492720" y="33073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592000" y="15379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339440" y="15379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844560" y="33073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2592000" y="33073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4339440" y="3307320"/>
            <a:ext cx="1663920" cy="1615680"/>
          </a:xfrm>
          <a:prstGeom prst="rect">
            <a:avLst/>
          </a:prstGeom>
        </p:spPr>
        <p:txBody>
          <a:bodyPr lIns="0" rIns="0" tIns="0" bIns="0">
            <a:normAutofit fontScale="2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5168160" cy="338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2521800" cy="338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92720" y="1537920"/>
            <a:ext cx="2521800" cy="338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844560" y="5760"/>
            <a:ext cx="3551760" cy="528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492720" y="1537920"/>
            <a:ext cx="2521800" cy="338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844560" y="33073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2521800" cy="338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49272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492720" y="33073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44560" y="-987120"/>
            <a:ext cx="3551760" cy="31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4456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3492720" y="1537920"/>
            <a:ext cx="2521800" cy="1615680"/>
          </a:xfrm>
          <a:prstGeom prst="rect">
            <a:avLst/>
          </a:prstGeom>
        </p:spPr>
        <p:txBody>
          <a:bodyPr lIns="0" rIns="0" tIns="0" bIns="0">
            <a:normAutofit fontScale="5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844560" y="3307320"/>
            <a:ext cx="5168160" cy="16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flipH="1">
            <a:off x="-720" y="0"/>
            <a:ext cx="668880" cy="51429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 flipH="1">
            <a:off x="-720" y="0"/>
            <a:ext cx="668880" cy="113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844560" y="5760"/>
            <a:ext cx="3551760" cy="1139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844560" y="1537920"/>
            <a:ext cx="5168160" cy="3387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 rot="10800000">
            <a:off x="720" y="3769920"/>
            <a:ext cx="9143280" cy="68688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 flipH="1">
            <a:off x="-720" y="0"/>
            <a:ext cx="9143280" cy="376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3"/>
          <p:cNvSpPr/>
          <p:nvPr/>
        </p:nvSpPr>
        <p:spPr>
          <a:xfrm>
            <a:off x="3593520" y="3670560"/>
            <a:ext cx="1956600" cy="6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0db7c4"/>
                </a:solidFill>
                <a:latin typeface="Arial"/>
                <a:ea typeface="Arial"/>
              </a:rPr>
              <a:t>”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616400" y="0"/>
            <a:ext cx="5910120" cy="376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0" lang="ru-RU" sz="4400" spc="-1" strike="noStrike">
                <a:solidFill>
                  <a:srgbClr val="ffffff"/>
                </a:solidFill>
                <a:latin typeface="PT Astra Serif"/>
                <a:ea typeface="PT Astra Serif"/>
              </a:rPr>
              <a:t>Меры поддержки</a:t>
            </a:r>
            <a:br/>
            <a:r>
              <a:rPr b="0" lang="ru-RU" sz="4400" spc="-1" strike="noStrike">
                <a:solidFill>
                  <a:srgbClr val="ffffff"/>
                </a:solidFill>
                <a:latin typeface="PT Astra Serif"/>
                <a:ea typeface="PT Astra Serif"/>
              </a:rPr>
              <a:t>малых форм хозяйствования на селе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0" y="3420000"/>
            <a:ext cx="668880" cy="17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6B4EF5A0-5F45-4E36-BC91-830F926A0B11}" type="slidenum">
              <a:rPr b="0" lang="ru-RU" sz="2400" spc="-1" strike="noStrike">
                <a:solidFill>
                  <a:srgbClr val="0db7c4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1616400" y="0"/>
            <a:ext cx="5910120" cy="376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0" lang="ru-RU" sz="4400" spc="-1" strike="noStrike">
                <a:solidFill>
                  <a:srgbClr val="ffffff"/>
                </a:solidFill>
                <a:latin typeface="PT Astra Serif"/>
                <a:ea typeface="PT Astra Serif"/>
              </a:rPr>
              <a:t>Меры поддержки</a:t>
            </a:r>
            <a:br/>
            <a:r>
              <a:rPr b="0" lang="ru-RU" sz="4400" spc="-1" strike="noStrike">
                <a:solidFill>
                  <a:srgbClr val="ffffff"/>
                </a:solidFill>
                <a:latin typeface="PT Astra Serif"/>
                <a:ea typeface="PT Astra Serif"/>
              </a:rPr>
              <a:t>в рамках областного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0" lang="ru-RU" sz="4400" spc="-1" strike="noStrike">
                <a:solidFill>
                  <a:srgbClr val="ffffff"/>
                </a:solidFill>
                <a:latin typeface="PT Astra Serif"/>
                <a:ea typeface="PT Astra Serif"/>
              </a:rPr>
              <a:t>Закона о кооперации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0" y="3420000"/>
            <a:ext cx="668880" cy="17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3F0A62C3-B53B-4421-9AA0-EF3A1BB4051C}" type="slidenum">
              <a:rPr b="0" lang="ru-RU" sz="2400" spc="-1" strike="noStrike">
                <a:solidFill>
                  <a:srgbClr val="0db7c4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"/>
          <p:cNvPicPr/>
          <p:nvPr/>
        </p:nvPicPr>
        <p:blipFill>
          <a:blip r:embed="rId1"/>
          <a:stretch/>
        </p:blipFill>
        <p:spPr>
          <a:xfrm>
            <a:off x="7500240" y="0"/>
            <a:ext cx="1319760" cy="1152000"/>
          </a:xfrm>
          <a:prstGeom prst="rect">
            <a:avLst/>
          </a:prstGeom>
          <a:ln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683640" y="4137480"/>
            <a:ext cx="194364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мини-теплиц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до 25 кв. м.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 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683640" y="2767320"/>
            <a:ext cx="194364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КРС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молочного направления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403C5848-FED5-42C1-98BE-E7C01D898CE2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677880" y="1543320"/>
            <a:ext cx="194904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Закупка</a:t>
            </a:r>
            <a:br/>
            <a:r>
              <a:rPr b="1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молока</a:t>
            </a:r>
            <a:r>
              <a:rPr b="0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 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28" name="Line 5"/>
          <p:cNvSpPr/>
          <p:nvPr/>
        </p:nvSpPr>
        <p:spPr>
          <a:xfrm flipV="1">
            <a:off x="2627640" y="1256040"/>
            <a:ext cx="0" cy="388836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Line 6"/>
          <p:cNvSpPr/>
          <p:nvPr/>
        </p:nvSpPr>
        <p:spPr>
          <a:xfrm flipV="1">
            <a:off x="6070320" y="1256400"/>
            <a:ext cx="0" cy="388836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Line 7"/>
          <p:cNvSpPr/>
          <p:nvPr/>
        </p:nvSpPr>
        <p:spPr>
          <a:xfrm>
            <a:off x="12600" y="1133640"/>
            <a:ext cx="91314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Line 8"/>
          <p:cNvSpPr/>
          <p:nvPr/>
        </p:nvSpPr>
        <p:spPr>
          <a:xfrm>
            <a:off x="683280" y="2454480"/>
            <a:ext cx="8460720" cy="0"/>
          </a:xfrm>
          <a:prstGeom prst="line">
            <a:avLst/>
          </a:prstGeom>
          <a:ln>
            <a:solidFill>
              <a:srgbClr val="0594b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Line 9"/>
          <p:cNvSpPr/>
          <p:nvPr/>
        </p:nvSpPr>
        <p:spPr>
          <a:xfrm>
            <a:off x="683280" y="3795840"/>
            <a:ext cx="8460720" cy="0"/>
          </a:xfrm>
          <a:prstGeom prst="line">
            <a:avLst/>
          </a:prstGeom>
          <a:ln>
            <a:solidFill>
              <a:srgbClr val="0594b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10"/>
          <p:cNvSpPr/>
          <p:nvPr/>
        </p:nvSpPr>
        <p:spPr>
          <a:xfrm>
            <a:off x="2627640" y="1635480"/>
            <a:ext cx="34556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2,5 рубля на 1 литр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4" name="CustomShape 11"/>
          <p:cNvSpPr/>
          <p:nvPr/>
        </p:nvSpPr>
        <p:spPr>
          <a:xfrm>
            <a:off x="831960" y="-6120"/>
            <a:ext cx="831132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Субсидии </a:t>
            </a:r>
            <a:r>
              <a:rPr b="1" lang="ru-RU" sz="24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кооперативам</a:t>
            </a: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 </a:t>
            </a:r>
            <a:br/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на возмещение понесённых затрат: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5" name="CustomShape 12"/>
          <p:cNvSpPr/>
          <p:nvPr/>
        </p:nvSpPr>
        <p:spPr>
          <a:xfrm>
            <a:off x="6078240" y="1388880"/>
            <a:ext cx="306504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Общие условия: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закупочная цена не ниже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19 руб.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период выплаты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апрель – август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6" name="CustomShape 13"/>
          <p:cNvSpPr/>
          <p:nvPr/>
        </p:nvSpPr>
        <p:spPr>
          <a:xfrm>
            <a:off x="-79920" y="1548360"/>
            <a:ext cx="764640" cy="6591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4"/>
          <p:cNvSpPr/>
          <p:nvPr/>
        </p:nvSpPr>
        <p:spPr>
          <a:xfrm>
            <a:off x="2627640" y="2861640"/>
            <a:ext cx="3449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30 000 рублей на 1 голову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8" name="CustomShape 15"/>
          <p:cNvSpPr/>
          <p:nvPr/>
        </p:nvSpPr>
        <p:spPr>
          <a:xfrm>
            <a:off x="6084000" y="2421000"/>
            <a:ext cx="306504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приобретение нетелей и коров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  для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членов кооператива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только поголовье 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текущего года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нельзя закупать у членов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этого же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  кооператива.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9" name="CustomShape 16"/>
          <p:cNvSpPr/>
          <p:nvPr/>
        </p:nvSpPr>
        <p:spPr>
          <a:xfrm>
            <a:off x="2627640" y="4299840"/>
            <a:ext cx="3449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15 000 на 1 мини-теплицу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0" name="CustomShape 17"/>
          <p:cNvSpPr/>
          <p:nvPr/>
        </p:nvSpPr>
        <p:spPr>
          <a:xfrm>
            <a:off x="6070320" y="3854520"/>
            <a:ext cx="323964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отменено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условие того что теплица 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  должна отапливаться.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41" name="Рисунок 2" descr=""/>
          <p:cNvPicPr/>
          <p:nvPr/>
        </p:nvPicPr>
        <p:blipFill>
          <a:blip r:embed="rId3"/>
          <a:stretch/>
        </p:blipFill>
        <p:spPr>
          <a:xfrm>
            <a:off x="0" y="2837160"/>
            <a:ext cx="656280" cy="598320"/>
          </a:xfrm>
          <a:prstGeom prst="rect">
            <a:avLst/>
          </a:prstGeom>
          <a:ln>
            <a:noFill/>
          </a:ln>
        </p:spPr>
      </p:pic>
      <p:pic>
        <p:nvPicPr>
          <p:cNvPr id="242" name="Рисунок 1" descr=""/>
          <p:cNvPicPr/>
          <p:nvPr/>
        </p:nvPicPr>
        <p:blipFill>
          <a:blip r:embed="rId4"/>
          <a:stretch/>
        </p:blipFill>
        <p:spPr>
          <a:xfrm>
            <a:off x="-2880" y="4255200"/>
            <a:ext cx="726840" cy="47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59909E98-2451-4633-ADED-0FE97BC187ED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244" name="Line 2"/>
          <p:cNvSpPr/>
          <p:nvPr/>
        </p:nvSpPr>
        <p:spPr>
          <a:xfrm>
            <a:off x="12600" y="1133640"/>
            <a:ext cx="91314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3"/>
          <p:cNvSpPr/>
          <p:nvPr/>
        </p:nvSpPr>
        <p:spPr>
          <a:xfrm>
            <a:off x="831960" y="-8280"/>
            <a:ext cx="831132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Грант </a:t>
            </a:r>
            <a:r>
              <a:rPr b="1" lang="ru-RU" sz="24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кооперативам</a:t>
            </a: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 на строительство мини-ферм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971280" y="1270800"/>
            <a:ext cx="310824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Грант на строительство мини-ферм для содержания КРС гражданами, ведущими личное подсобное хозяйство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47" name="CustomShape 5"/>
          <p:cNvSpPr/>
          <p:nvPr/>
        </p:nvSpPr>
        <p:spPr>
          <a:xfrm>
            <a:off x="794880" y="2409480"/>
            <a:ext cx="346104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Кооператив передает 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построенные мини-фермы 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в аренду ЛПХ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48" name="CustomShape 6"/>
          <p:cNvSpPr/>
          <p:nvPr/>
        </p:nvSpPr>
        <p:spPr>
          <a:xfrm>
            <a:off x="776160" y="3245040"/>
            <a:ext cx="3565440" cy="17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Размер гранта в 2020 году: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1) 140 000 руб., но не более 60% 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затрат на 1 мини-ферму до 5 голов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2) 240 000 руб., но не более 60% 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затрат на 1 мини-ферму 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от 5 до 10 голов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49" name="CustomShape 7"/>
          <p:cNvSpPr/>
          <p:nvPr/>
        </p:nvSpPr>
        <p:spPr>
          <a:xfrm>
            <a:off x="4392360" y="1239840"/>
            <a:ext cx="4499280" cy="17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Мини-ферма – здание, предназначенное для содержания товарного поголовья нетелей и (или) коров молочного направления численностью до 5 голов и от 5 до 10 голов, площадь стойла не менее 1,7х2,3 м для содержания 1 головы скота, включающее телятник, подсобное помещение, место для хранения молока, помещение для хранения грубых кормов и площадку для хранения навоза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50" name="Picture 2" descr=""/>
          <p:cNvPicPr/>
          <p:nvPr/>
        </p:nvPicPr>
        <p:blipFill>
          <a:blip r:embed="rId1"/>
          <a:stretch/>
        </p:blipFill>
        <p:spPr>
          <a:xfrm>
            <a:off x="4551480" y="3224160"/>
            <a:ext cx="4047840" cy="1856880"/>
          </a:xfrm>
          <a:prstGeom prst="rect">
            <a:avLst/>
          </a:prstGeom>
          <a:ln w="12600">
            <a:solidFill>
              <a:schemeClr val="accent1">
                <a:lumMod val="75000"/>
              </a:schemeClr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66044B95-AE05-4E01-8A20-26C5D7D3BFB3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252" name="Line 2"/>
          <p:cNvSpPr/>
          <p:nvPr/>
        </p:nvSpPr>
        <p:spPr>
          <a:xfrm>
            <a:off x="12600" y="1133640"/>
            <a:ext cx="91314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3"/>
          <p:cNvSpPr/>
          <p:nvPr/>
        </p:nvSpPr>
        <p:spPr>
          <a:xfrm>
            <a:off x="831960" y="-8280"/>
            <a:ext cx="831132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Грант </a:t>
            </a:r>
            <a:r>
              <a:rPr b="1" lang="ru-RU" sz="24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«Агростартап»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3512520" y="1164960"/>
            <a:ext cx="18439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Размер гранта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5" name="CustomShape 5"/>
          <p:cNvSpPr/>
          <p:nvPr/>
        </p:nvSpPr>
        <p:spPr>
          <a:xfrm flipH="1">
            <a:off x="1906920" y="1364760"/>
            <a:ext cx="1547280" cy="48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27349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6"/>
          <p:cNvSpPr/>
          <p:nvPr/>
        </p:nvSpPr>
        <p:spPr>
          <a:xfrm>
            <a:off x="5436000" y="1364760"/>
            <a:ext cx="1713960" cy="48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112e4c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7"/>
          <p:cNvSpPr/>
          <p:nvPr/>
        </p:nvSpPr>
        <p:spPr>
          <a:xfrm>
            <a:off x="3492000" y="1563480"/>
            <a:ext cx="1995120" cy="429480"/>
          </a:xfrm>
          <a:prstGeom prst="rect">
            <a:avLst/>
          </a:prstGeom>
          <a:ln w="19080"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Arial"/>
              </a:rPr>
              <a:t>не более </a:t>
            </a:r>
            <a:br/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Arial"/>
              </a:rPr>
              <a:t>90% затрат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58" name="CustomShape 8"/>
          <p:cNvSpPr/>
          <p:nvPr/>
        </p:nvSpPr>
        <p:spPr>
          <a:xfrm>
            <a:off x="611640" y="4181040"/>
            <a:ext cx="30006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Формирование неделимого фонда кооператива: часть средств Агростартап не менее 25% и не более 50% общего объёма средств.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59" name="CustomShape 9"/>
          <p:cNvSpPr/>
          <p:nvPr/>
        </p:nvSpPr>
        <p:spPr>
          <a:xfrm>
            <a:off x="3506040" y="4209840"/>
            <a:ext cx="30006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Создать не менее 2 новых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рабочих мест, если сумма гранта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2 млн. и более, и 1 новое место, 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если сумма гранта менее 2 млн.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60" name="CustomShape 10"/>
          <p:cNvSpPr/>
          <p:nvPr/>
        </p:nvSpPr>
        <p:spPr>
          <a:xfrm>
            <a:off x="6300360" y="4227840"/>
            <a:ext cx="269892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Срок использования гранта 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не более 18 месяцев 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со дня его получения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61" name="CustomShape 11"/>
          <p:cNvSpPr/>
          <p:nvPr/>
        </p:nvSpPr>
        <p:spPr>
          <a:xfrm>
            <a:off x="610920" y="1851840"/>
            <a:ext cx="3429720" cy="22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54a58"/>
                </a:solidFill>
                <a:latin typeface="PT Astra Serif"/>
                <a:ea typeface="PT Astra Serif"/>
              </a:rPr>
              <a:t>5 млн. рублей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для мясного или молочного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направления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54a58"/>
                </a:solidFill>
                <a:latin typeface="PT Astra Serif"/>
                <a:ea typeface="PT Astra Serif"/>
              </a:rPr>
              <a:t>6 млн. руб.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 формированием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неделимого фонда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кооператива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2" name="CustomShape 12"/>
          <p:cNvSpPr/>
          <p:nvPr/>
        </p:nvSpPr>
        <p:spPr>
          <a:xfrm>
            <a:off x="5793120" y="1851840"/>
            <a:ext cx="2713680" cy="25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54a58"/>
                </a:solidFill>
                <a:latin typeface="PT Astra Serif"/>
                <a:ea typeface="PT Astra Serif"/>
              </a:rPr>
              <a:t>3 млн. рублей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иные виды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сельхоз деятельности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54a58"/>
                </a:solidFill>
                <a:latin typeface="PT Astra Serif"/>
                <a:ea typeface="PT Astra Serif"/>
              </a:rPr>
              <a:t>4 млн. руб.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 формированием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неделимого фонда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кооператива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616400" y="0"/>
            <a:ext cx="5910120" cy="376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0" lang="ru-RU" sz="4400" spc="-1" strike="noStrike">
                <a:solidFill>
                  <a:srgbClr val="ffffff"/>
                </a:solidFill>
                <a:latin typeface="PT Astra Serif"/>
                <a:ea typeface="PT Astra Serif"/>
              </a:rPr>
              <a:t>Меры поддержки</a:t>
            </a:r>
            <a:br/>
            <a:r>
              <a:rPr b="0" lang="ru-RU" sz="4400" spc="-1" strike="noStrike">
                <a:solidFill>
                  <a:srgbClr val="ffffff"/>
                </a:solidFill>
                <a:latin typeface="PT Astra Serif"/>
                <a:ea typeface="PT Astra Serif"/>
              </a:rPr>
              <a:t>АО «Федеральная корпорация «МСП»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0" y="3420000"/>
            <a:ext cx="668880" cy="17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DF5358EB-8F52-4B83-AACB-9E9B0399471E}" type="slidenum">
              <a:rPr b="0" lang="ru-RU" sz="2400" spc="-1" strike="noStrike">
                <a:solidFill>
                  <a:srgbClr val="0db7c4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6EE85FA9-1440-4C95-A344-42BCD1B08362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66" name="Picture 2" descr=""/>
          <p:cNvPicPr/>
          <p:nvPr/>
        </p:nvPicPr>
        <p:blipFill>
          <a:blip r:embed="rId1"/>
          <a:stretch/>
        </p:blipFill>
        <p:spPr>
          <a:xfrm>
            <a:off x="683640" y="195480"/>
            <a:ext cx="8454600" cy="482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F09CFE55-AA30-446D-82DB-D7121812C6A0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68" name="Picture 2" descr=""/>
          <p:cNvPicPr/>
          <p:nvPr/>
        </p:nvPicPr>
        <p:blipFill>
          <a:blip r:embed="rId1"/>
          <a:stretch/>
        </p:blipFill>
        <p:spPr>
          <a:xfrm>
            <a:off x="683640" y="68760"/>
            <a:ext cx="8459640" cy="509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AF7B2E3F-3D9D-4120-BDFB-CAC041B36CEB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70" name="Picture 2" descr=""/>
          <p:cNvPicPr/>
          <p:nvPr/>
        </p:nvPicPr>
        <p:blipFill>
          <a:blip r:embed="rId1"/>
          <a:stretch/>
        </p:blipFill>
        <p:spPr>
          <a:xfrm>
            <a:off x="683640" y="185040"/>
            <a:ext cx="8304120" cy="494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B31911A4-B638-4029-AA42-EBFFC319DBC4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72" name="Picture 2" descr=""/>
          <p:cNvPicPr/>
          <p:nvPr/>
        </p:nvPicPr>
        <p:blipFill>
          <a:blip r:embed="rId1"/>
          <a:stretch/>
        </p:blipFill>
        <p:spPr>
          <a:xfrm>
            <a:off x="683640" y="77760"/>
            <a:ext cx="8459640" cy="4990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D9B4BAE2-14AF-4C23-BD52-36A3B98C34F4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74" name="Picture 2" descr=""/>
          <p:cNvPicPr/>
          <p:nvPr/>
        </p:nvPicPr>
        <p:blipFill>
          <a:blip r:embed="rId1"/>
          <a:stretch/>
        </p:blipFill>
        <p:spPr>
          <a:xfrm>
            <a:off x="683640" y="51840"/>
            <a:ext cx="8459640" cy="508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94835BB1-E0B4-4825-AE2F-4BB73A787D6C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831960" y="-6120"/>
            <a:ext cx="831132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Виды мер поддержки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малых форм хозяйствования на селе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574920" y="2067840"/>
            <a:ext cx="266364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Начинающий фермер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 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постановление Правительства Ульяновской области 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от 20 мая 2014 года №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189-П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3357720" y="2038680"/>
            <a:ext cx="3004200" cy="200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Субсидии: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на закупку молока,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на приобретение КРС,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на приобретение мини-теплиц.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Грант: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</a:t>
            </a:r>
            <a:r>
              <a:rPr b="1" lang="ru-RU" sz="1400" spc="-12" strike="noStrike">
                <a:solidFill>
                  <a:srgbClr val="415665"/>
                </a:solidFill>
                <a:latin typeface="PT Astra Serif"/>
                <a:ea typeface="PT Astra Serif"/>
              </a:rPr>
              <a:t>на строительство мини-ферм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(постановление Правительства Ульяновской области 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от 25.11.2016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N 562-П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7" name="Line 5"/>
          <p:cNvSpPr/>
          <p:nvPr/>
        </p:nvSpPr>
        <p:spPr>
          <a:xfrm flipV="1">
            <a:off x="3347640" y="1256400"/>
            <a:ext cx="0" cy="388836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Line 6"/>
          <p:cNvSpPr/>
          <p:nvPr/>
        </p:nvSpPr>
        <p:spPr>
          <a:xfrm flipV="1">
            <a:off x="6372000" y="1256400"/>
            <a:ext cx="0" cy="388836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Line 7"/>
          <p:cNvSpPr/>
          <p:nvPr/>
        </p:nvSpPr>
        <p:spPr>
          <a:xfrm>
            <a:off x="12600" y="1133640"/>
            <a:ext cx="91314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Line 8"/>
          <p:cNvSpPr/>
          <p:nvPr/>
        </p:nvSpPr>
        <p:spPr>
          <a:xfrm>
            <a:off x="664200" y="2037960"/>
            <a:ext cx="84798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9"/>
          <p:cNvSpPr/>
          <p:nvPr/>
        </p:nvSpPr>
        <p:spPr>
          <a:xfrm>
            <a:off x="6372360" y="1275480"/>
            <a:ext cx="277092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Поддержка в рамках федерального проекта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2" name="CustomShape 10"/>
          <p:cNvSpPr/>
          <p:nvPr/>
        </p:nvSpPr>
        <p:spPr>
          <a:xfrm>
            <a:off x="3492000" y="1310760"/>
            <a:ext cx="277092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Областной </a:t>
            </a:r>
            <a:br/>
            <a:r>
              <a:rPr b="1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Закон о кооперации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3" name="CustomShape 11"/>
          <p:cNvSpPr/>
          <p:nvPr/>
        </p:nvSpPr>
        <p:spPr>
          <a:xfrm>
            <a:off x="574920" y="1318320"/>
            <a:ext cx="2759400" cy="5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Государственная программа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4" name="CustomShape 12"/>
          <p:cNvSpPr/>
          <p:nvPr/>
        </p:nvSpPr>
        <p:spPr>
          <a:xfrm>
            <a:off x="580680" y="3075840"/>
            <a:ext cx="266364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Семейная ферма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 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постановление Правительства Ульяновской области 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от 20 мая 2014 года №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188-П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5" name="CustomShape 13"/>
          <p:cNvSpPr/>
          <p:nvPr/>
        </p:nvSpPr>
        <p:spPr>
          <a:xfrm>
            <a:off x="580680" y="4155840"/>
            <a:ext cx="266364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Грант на укрепление МТБ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 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постановление Правительства Ульяновской области 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от 7 августа 2014 года №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346-П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6" name="CustomShape 14"/>
          <p:cNvSpPr/>
          <p:nvPr/>
        </p:nvSpPr>
        <p:spPr>
          <a:xfrm>
            <a:off x="3348000" y="4011840"/>
            <a:ext cx="302832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Субсидии:</a:t>
            </a:r>
            <a:endParaRPr b="0" lang="ru-RU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аренда стационарных торговых  </a:t>
            </a:r>
            <a:r>
              <a:rPr b="1" lang="ru-RU" sz="1400" spc="-12" strike="noStrike">
                <a:solidFill>
                  <a:srgbClr val="415665"/>
                </a:solidFill>
                <a:latin typeface="PT Astra Serif"/>
                <a:ea typeface="PT Astra Serif"/>
              </a:rPr>
              <a:t>объектов</a:t>
            </a:r>
            <a:r>
              <a:rPr b="0" lang="ru-RU" sz="1400" spc="-12" strike="noStrike">
                <a:solidFill>
                  <a:srgbClr val="415665"/>
                </a:solidFill>
                <a:latin typeface="PT Astra Serif"/>
                <a:ea typeface="PT Astra Serif"/>
              </a:rPr>
              <a:t> 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2" strike="noStrike">
                <a:solidFill>
                  <a:srgbClr val="415665"/>
                </a:solidFill>
                <a:latin typeface="PT Astra Serif"/>
                <a:ea typeface="PT Astra Serif"/>
              </a:rPr>
              <a:t>(постановление  Правительства УО 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от 23.05.2019 №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233-П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7" name="CustomShape 15"/>
          <p:cNvSpPr/>
          <p:nvPr/>
        </p:nvSpPr>
        <p:spPr>
          <a:xfrm>
            <a:off x="6434640" y="2067840"/>
            <a:ext cx="266364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Грант «Агростартап»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 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постановление Правительства Ульяновской области 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от 23.05.2019 №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233-П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8" name="Line 16"/>
          <p:cNvSpPr/>
          <p:nvPr/>
        </p:nvSpPr>
        <p:spPr>
          <a:xfrm>
            <a:off x="683280" y="3075480"/>
            <a:ext cx="2664360" cy="0"/>
          </a:xfrm>
          <a:prstGeom prst="line">
            <a:avLst/>
          </a:prstGeom>
          <a:ln>
            <a:solidFill>
              <a:srgbClr val="0594b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Line 17"/>
          <p:cNvSpPr/>
          <p:nvPr/>
        </p:nvSpPr>
        <p:spPr>
          <a:xfrm>
            <a:off x="683280" y="4064760"/>
            <a:ext cx="2664360" cy="0"/>
          </a:xfrm>
          <a:prstGeom prst="line">
            <a:avLst/>
          </a:prstGeom>
          <a:ln>
            <a:solidFill>
              <a:srgbClr val="0594b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Line 18"/>
          <p:cNvSpPr/>
          <p:nvPr/>
        </p:nvSpPr>
        <p:spPr>
          <a:xfrm>
            <a:off x="3347640" y="4064760"/>
            <a:ext cx="3024360" cy="0"/>
          </a:xfrm>
          <a:prstGeom prst="line">
            <a:avLst/>
          </a:prstGeom>
          <a:ln>
            <a:solidFill>
              <a:srgbClr val="0594b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Line 19"/>
          <p:cNvSpPr/>
          <p:nvPr/>
        </p:nvSpPr>
        <p:spPr>
          <a:xfrm>
            <a:off x="6372000" y="3075480"/>
            <a:ext cx="2772000" cy="0"/>
          </a:xfrm>
          <a:prstGeom prst="line">
            <a:avLst/>
          </a:prstGeom>
          <a:ln>
            <a:solidFill>
              <a:srgbClr val="0594b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20"/>
          <p:cNvSpPr/>
          <p:nvPr/>
        </p:nvSpPr>
        <p:spPr>
          <a:xfrm>
            <a:off x="6323400" y="3091320"/>
            <a:ext cx="3004200" cy="200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1" lang="ru-RU" sz="1400" spc="-21" strike="noStrike">
                <a:solidFill>
                  <a:srgbClr val="415665"/>
                </a:solidFill>
                <a:latin typeface="PT Astra Serif"/>
                <a:ea typeface="PT Astra Serif"/>
              </a:rPr>
              <a:t>Субсидии: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1400" spc="-21" strike="noStrike">
                <a:solidFill>
                  <a:srgbClr val="415665"/>
                </a:solidFill>
                <a:latin typeface="PT Astra Serif"/>
                <a:ea typeface="PT Astra Serif"/>
              </a:rPr>
              <a:t>- на приобретение имущества для </a:t>
            </a:r>
            <a:br/>
            <a:r>
              <a:rPr b="1" lang="ru-RU" sz="1400" spc="-21" strike="noStrike">
                <a:solidFill>
                  <a:srgbClr val="415665"/>
                </a:solidFill>
                <a:latin typeface="PT Astra Serif"/>
                <a:ea typeface="PT Astra Serif"/>
              </a:rPr>
              <a:t>   членов кооператива;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1400" spc="-21" strike="noStrike">
                <a:solidFill>
                  <a:srgbClr val="415665"/>
                </a:solidFill>
                <a:latin typeface="PT Astra Serif"/>
                <a:ea typeface="PT Astra Serif"/>
              </a:rPr>
              <a:t>- на с/х технику, оборудование, </a:t>
            </a:r>
            <a:br/>
            <a:r>
              <a:rPr b="1" lang="ru-RU" sz="1400" spc="-21" strike="noStrike">
                <a:solidFill>
                  <a:srgbClr val="415665"/>
                </a:solidFill>
                <a:latin typeface="PT Astra Serif"/>
                <a:ea typeface="PT Astra Serif"/>
              </a:rPr>
              <a:t>   мобильные торговые объекты;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1400" spc="-21" strike="noStrike">
                <a:solidFill>
                  <a:srgbClr val="415665"/>
                </a:solidFill>
                <a:latin typeface="PT Astra Serif"/>
                <a:ea typeface="PT Astra Serif"/>
              </a:rPr>
              <a:t>- на возмещение затрат на закупку </a:t>
            </a:r>
            <a:br/>
            <a:r>
              <a:rPr b="1" lang="ru-RU" sz="1400" spc="-21" strike="noStrike">
                <a:solidFill>
                  <a:srgbClr val="415665"/>
                </a:solidFill>
                <a:latin typeface="PT Astra Serif"/>
                <a:ea typeface="PT Astra Serif"/>
              </a:rPr>
              <a:t>   с/х продукции у членов СПоК.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400" spc="-21" strike="noStrike">
                <a:solidFill>
                  <a:srgbClr val="415665"/>
                </a:solidFill>
                <a:latin typeface="PT Astra Serif"/>
                <a:ea typeface="PT Astra Serif"/>
              </a:rPr>
              <a:t>(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постановление Правительства Ульяновской области 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от 23.05.2019 №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233-П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)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83640" y="3921840"/>
            <a:ext cx="1943640" cy="9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Грант 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на укрепление МТБ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кооператива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(не более 60% затрат)  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683640" y="2903040"/>
            <a:ext cx="194364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Семейная 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ферма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(не более 60% затрат)  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7AD2C188-72D4-4A55-B1A1-CBAB33CAE91E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677880" y="1473120"/>
            <a:ext cx="194904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Начинающий </a:t>
            </a:r>
            <a:br/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фермер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(не более 90% затрат) 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07" name="Line 5"/>
          <p:cNvSpPr/>
          <p:nvPr/>
        </p:nvSpPr>
        <p:spPr>
          <a:xfrm flipV="1">
            <a:off x="2627640" y="1256040"/>
            <a:ext cx="0" cy="388836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Line 6"/>
          <p:cNvSpPr/>
          <p:nvPr/>
        </p:nvSpPr>
        <p:spPr>
          <a:xfrm flipV="1">
            <a:off x="6070320" y="1256400"/>
            <a:ext cx="0" cy="388836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Line 7"/>
          <p:cNvSpPr/>
          <p:nvPr/>
        </p:nvSpPr>
        <p:spPr>
          <a:xfrm>
            <a:off x="12600" y="1133640"/>
            <a:ext cx="91314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Line 8"/>
          <p:cNvSpPr/>
          <p:nvPr/>
        </p:nvSpPr>
        <p:spPr>
          <a:xfrm>
            <a:off x="683280" y="2454480"/>
            <a:ext cx="8460720" cy="0"/>
          </a:xfrm>
          <a:prstGeom prst="line">
            <a:avLst/>
          </a:prstGeom>
          <a:ln>
            <a:solidFill>
              <a:srgbClr val="0594b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Line 9"/>
          <p:cNvSpPr/>
          <p:nvPr/>
        </p:nvSpPr>
        <p:spPr>
          <a:xfrm>
            <a:off x="683280" y="3795840"/>
            <a:ext cx="8460720" cy="0"/>
          </a:xfrm>
          <a:prstGeom prst="line">
            <a:avLst/>
          </a:prstGeom>
          <a:ln>
            <a:solidFill>
              <a:srgbClr val="0594b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10"/>
          <p:cNvSpPr/>
          <p:nvPr/>
        </p:nvSpPr>
        <p:spPr>
          <a:xfrm>
            <a:off x="2627640" y="1256040"/>
            <a:ext cx="374364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до 5 млн. руб.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(мясное или молочное 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  направление)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13" name="CustomShape 11"/>
          <p:cNvSpPr/>
          <p:nvPr/>
        </p:nvSpPr>
        <p:spPr>
          <a:xfrm>
            <a:off x="831960" y="-6120"/>
            <a:ext cx="831132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Размеры грантов и условия их получения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4" name="CustomShape 12"/>
          <p:cNvSpPr/>
          <p:nvPr/>
        </p:nvSpPr>
        <p:spPr>
          <a:xfrm>
            <a:off x="2627640" y="1851840"/>
            <a:ext cx="374364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до 3 млн. руб.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(иные виды сельхоз- 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  деятельности)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15" name="CustomShape 13"/>
          <p:cNvSpPr/>
          <p:nvPr/>
        </p:nvSpPr>
        <p:spPr>
          <a:xfrm>
            <a:off x="6106320" y="1097280"/>
            <a:ext cx="3065040" cy="13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Общие условия: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регистрация КФХ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не старше 2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лет;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не менее 2 раб. мест на 2 млн.руб. и 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 не менее 1 раб. места до 2 млн. руб.;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18 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месяцев на освоение средств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16" name="CustomShape 14"/>
          <p:cNvSpPr/>
          <p:nvPr/>
        </p:nvSpPr>
        <p:spPr>
          <a:xfrm>
            <a:off x="-79920" y="1548360"/>
            <a:ext cx="764640" cy="659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15"/>
          <p:cNvSpPr/>
          <p:nvPr/>
        </p:nvSpPr>
        <p:spPr>
          <a:xfrm>
            <a:off x="25920" y="2912760"/>
            <a:ext cx="630360" cy="4863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16"/>
          <p:cNvSpPr/>
          <p:nvPr/>
        </p:nvSpPr>
        <p:spPr>
          <a:xfrm>
            <a:off x="25920" y="4262040"/>
            <a:ext cx="630360" cy="4291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17"/>
          <p:cNvSpPr/>
          <p:nvPr/>
        </p:nvSpPr>
        <p:spPr>
          <a:xfrm>
            <a:off x="2627640" y="2861640"/>
            <a:ext cx="34498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Максимальный размер гранта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30 млн. руб.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0" name="CustomShape 18"/>
          <p:cNvSpPr/>
          <p:nvPr/>
        </p:nvSpPr>
        <p:spPr>
          <a:xfrm>
            <a:off x="6106320" y="2522520"/>
            <a:ext cx="306504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регистрация КФХ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2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и более 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лет;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не менее 3 раб. мест на 1 грант;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24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месяца на освоение средств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повторное участие не ранее 2 лет с полного освоения последнего гранта.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1" name="CustomShape 19"/>
          <p:cNvSpPr/>
          <p:nvPr/>
        </p:nvSpPr>
        <p:spPr>
          <a:xfrm>
            <a:off x="2627640" y="4083840"/>
            <a:ext cx="34498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Максимальный размер гранта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70 млн. руб. </a:t>
            </a:r>
            <a:br/>
            <a:r>
              <a:rPr b="0" lang="ru-RU" sz="18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(1 раб. место на каждые 3 млн.)</a:t>
            </a:r>
            <a:r>
              <a:rPr b="1" lang="ru-RU" sz="18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" name="CustomShape 20"/>
          <p:cNvSpPr/>
          <p:nvPr/>
        </p:nvSpPr>
        <p:spPr>
          <a:xfrm>
            <a:off x="6048000" y="3816360"/>
            <a:ext cx="323964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не менее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1 года 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 даты регистрации;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</a:t>
            </a:r>
            <a:r>
              <a:rPr b="0" lang="ru-RU" sz="1400" spc="-21" strike="noStrike">
                <a:solidFill>
                  <a:srgbClr val="415665"/>
                </a:solidFill>
                <a:latin typeface="PT Astra Serif"/>
                <a:ea typeface="PT Astra Serif"/>
              </a:rPr>
              <a:t>не менее </a:t>
            </a:r>
            <a:r>
              <a:rPr b="1" lang="ru-RU" sz="1400" spc="-21" strike="noStrike">
                <a:solidFill>
                  <a:srgbClr val="415665"/>
                </a:solidFill>
                <a:latin typeface="PT Astra Serif"/>
                <a:ea typeface="PT Astra Serif"/>
              </a:rPr>
              <a:t>10 с/х </a:t>
            </a:r>
            <a:r>
              <a:rPr b="0" lang="ru-RU" sz="1400" spc="-21" strike="noStrike">
                <a:solidFill>
                  <a:srgbClr val="415665"/>
                </a:solidFill>
                <a:latin typeface="PT Astra Serif"/>
                <a:ea typeface="PT Astra Serif"/>
              </a:rPr>
              <a:t>товаропроизводителей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24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месяца на освоение средств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-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повторное участие </a:t>
            </a:r>
            <a:r>
              <a:rPr b="1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не ранее 1года 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 полного освоения последнего гранта.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292B3BB1-1952-47EB-9FBC-1980E5190E5A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831960" y="-6120"/>
            <a:ext cx="831132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Разрешенные направления </a:t>
            </a:r>
            <a:br/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расходования гранта </a:t>
            </a:r>
            <a:r>
              <a:rPr b="1" lang="ru-RU" sz="24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«Начинающий фермер»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5" name="Line 3"/>
          <p:cNvSpPr/>
          <p:nvPr/>
        </p:nvSpPr>
        <p:spPr>
          <a:xfrm>
            <a:off x="12600" y="1133640"/>
            <a:ext cx="91314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4"/>
          <p:cNvSpPr/>
          <p:nvPr/>
        </p:nvSpPr>
        <p:spPr>
          <a:xfrm>
            <a:off x="8028360" y="139320"/>
            <a:ext cx="848880" cy="848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Рисунок 348" descr=""/>
          <p:cNvPicPr/>
          <p:nvPr/>
        </p:nvPicPr>
        <p:blipFill>
          <a:blip r:embed="rId2"/>
          <a:stretch/>
        </p:blipFill>
        <p:spPr>
          <a:xfrm>
            <a:off x="699840" y="1275480"/>
            <a:ext cx="631080" cy="63108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1051" descr=""/>
          <p:cNvPicPr/>
          <p:nvPr/>
        </p:nvPicPr>
        <p:blipFill>
          <a:blip r:embed="rId3"/>
          <a:srcRect l="11579" t="12022" r="12298" b="10508"/>
          <a:stretch/>
        </p:blipFill>
        <p:spPr>
          <a:xfrm flipH="1">
            <a:off x="4248360" y="2273400"/>
            <a:ext cx="635760" cy="64692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1052" descr=""/>
          <p:cNvPicPr/>
          <p:nvPr/>
        </p:nvPicPr>
        <p:blipFill>
          <a:blip r:embed="rId4"/>
          <a:stretch/>
        </p:blipFill>
        <p:spPr>
          <a:xfrm>
            <a:off x="831960" y="4586400"/>
            <a:ext cx="368280" cy="512280"/>
          </a:xfrm>
          <a:prstGeom prst="rect">
            <a:avLst/>
          </a:prstGeom>
          <a:ln>
            <a:noFill/>
          </a:ln>
        </p:spPr>
      </p:pic>
      <p:pic>
        <p:nvPicPr>
          <p:cNvPr id="130" name="Рисунок 1053" descr=""/>
          <p:cNvPicPr/>
          <p:nvPr/>
        </p:nvPicPr>
        <p:blipFill>
          <a:blip r:embed="rId5"/>
          <a:stretch/>
        </p:blipFill>
        <p:spPr>
          <a:xfrm>
            <a:off x="4197960" y="3454920"/>
            <a:ext cx="659160" cy="59976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1054" descr=""/>
          <p:cNvPicPr/>
          <p:nvPr/>
        </p:nvPicPr>
        <p:blipFill>
          <a:blip r:embed="rId6"/>
          <a:stretch/>
        </p:blipFill>
        <p:spPr>
          <a:xfrm>
            <a:off x="680400" y="2139840"/>
            <a:ext cx="648360" cy="64836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319" descr=""/>
          <p:cNvPicPr/>
          <p:nvPr/>
        </p:nvPicPr>
        <p:blipFill>
          <a:blip r:embed="rId7"/>
          <a:stretch/>
        </p:blipFill>
        <p:spPr>
          <a:xfrm>
            <a:off x="4212000" y="1270440"/>
            <a:ext cx="631080" cy="719280"/>
          </a:xfrm>
          <a:prstGeom prst="rect">
            <a:avLst/>
          </a:prstGeom>
          <a:ln>
            <a:noFill/>
          </a:ln>
        </p:spPr>
      </p:pic>
      <p:sp>
        <p:nvSpPr>
          <p:cNvPr id="133" name="CustomShape 5"/>
          <p:cNvSpPr/>
          <p:nvPr/>
        </p:nvSpPr>
        <p:spPr>
          <a:xfrm>
            <a:off x="1505880" y="1360800"/>
            <a:ext cx="251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земельных участков </a:t>
            </a:r>
            <a:br/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из земель с/х назначения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5076000" y="1216440"/>
            <a:ext cx="388764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Разработка проектной документации для строительства (реконструкции) производственных и складских зданий, помещений, предназначенных для производства и переработки с/х продукции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5076000" y="2130120"/>
            <a:ext cx="3887640" cy="118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Приобретение, строительство, ремонт и переустройство производственных и складских зданий,  </a:t>
            </a:r>
            <a:br/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помещений, пристроек, инженерных сетей, заграждений и сооружений, необходимых для </a:t>
            </a:r>
            <a:br/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производства, хранения и переработки с/х продукции, а также на их регистрацию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36" name="CustomShape 8"/>
          <p:cNvSpPr/>
          <p:nvPr/>
        </p:nvSpPr>
        <p:spPr>
          <a:xfrm>
            <a:off x="1505880" y="2223360"/>
            <a:ext cx="251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с/х животных, в том числе птицы (исключая свиней)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37" name="CustomShape 9"/>
          <p:cNvSpPr/>
          <p:nvPr/>
        </p:nvSpPr>
        <p:spPr>
          <a:xfrm>
            <a:off x="5076000" y="3524400"/>
            <a:ext cx="38977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Подключение их к инженерным сетям – электрическим, водо-, газо- и теплопроводным сетям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38" name="CustomShape 10"/>
          <p:cNvSpPr/>
          <p:nvPr/>
        </p:nvSpPr>
        <p:spPr>
          <a:xfrm>
            <a:off x="1505880" y="4516920"/>
            <a:ext cx="269136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посадочного материала для закладки многолетних насаждений, включая виноградники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39" name="Рисунок 363" descr=""/>
          <p:cNvPicPr/>
          <p:nvPr/>
        </p:nvPicPr>
        <p:blipFill>
          <a:blip r:embed="rId8"/>
          <a:stretch/>
        </p:blipFill>
        <p:spPr>
          <a:xfrm>
            <a:off x="703800" y="3003840"/>
            <a:ext cx="607680" cy="648360"/>
          </a:xfrm>
          <a:prstGeom prst="rect">
            <a:avLst/>
          </a:prstGeom>
          <a:ln>
            <a:noFill/>
          </a:ln>
        </p:spPr>
      </p:pic>
      <p:sp>
        <p:nvSpPr>
          <p:cNvPr id="140" name="CustomShape 11"/>
          <p:cNvSpPr/>
          <p:nvPr/>
        </p:nvSpPr>
        <p:spPr>
          <a:xfrm>
            <a:off x="1509120" y="3087360"/>
            <a:ext cx="251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рыбопосадочного материала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41" name="Рисунок 365" descr=""/>
          <p:cNvPicPr/>
          <p:nvPr/>
        </p:nvPicPr>
        <p:blipFill>
          <a:blip r:embed="rId9"/>
          <a:stretch/>
        </p:blipFill>
        <p:spPr>
          <a:xfrm>
            <a:off x="4259880" y="4345200"/>
            <a:ext cx="636480" cy="636480"/>
          </a:xfrm>
          <a:prstGeom prst="rect">
            <a:avLst/>
          </a:prstGeom>
          <a:ln>
            <a:noFill/>
          </a:ln>
        </p:spPr>
      </p:pic>
      <p:sp>
        <p:nvSpPr>
          <p:cNvPr id="142" name="CustomShape 12"/>
          <p:cNvSpPr/>
          <p:nvPr/>
        </p:nvSpPr>
        <p:spPr>
          <a:xfrm>
            <a:off x="5090040" y="4155840"/>
            <a:ext cx="3897720" cy="100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с/х техники  и навесного оборудования, грузового автомобильного транспорта, </a:t>
            </a:r>
            <a:br/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оборудования для производства и переработки </a:t>
            </a:r>
            <a:br/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с/х продукции (срок эксплуатации не должен  </a:t>
            </a:r>
            <a:br/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превышать 3 лет)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43" name="Рисунок 367" descr=""/>
          <p:cNvPicPr/>
          <p:nvPr/>
        </p:nvPicPr>
        <p:blipFill>
          <a:blip r:embed="rId10"/>
          <a:stretch/>
        </p:blipFill>
        <p:spPr>
          <a:xfrm>
            <a:off x="703800" y="3843000"/>
            <a:ext cx="607680" cy="554400"/>
          </a:xfrm>
          <a:prstGeom prst="rect">
            <a:avLst/>
          </a:prstGeom>
          <a:ln>
            <a:noFill/>
          </a:ln>
        </p:spPr>
      </p:pic>
      <p:sp>
        <p:nvSpPr>
          <p:cNvPr id="144" name="CustomShape 13"/>
          <p:cNvSpPr/>
          <p:nvPr/>
        </p:nvSpPr>
        <p:spPr>
          <a:xfrm>
            <a:off x="1504440" y="3777840"/>
            <a:ext cx="252432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автономных источников электро-, газо- и водоснабжения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7531DBEC-2C05-4B9F-972D-F320B9D511AA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831960" y="-6120"/>
            <a:ext cx="831132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Примеры успешной реализации</a:t>
            </a:r>
            <a:br/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проекта по программе </a:t>
            </a:r>
            <a:r>
              <a:rPr b="1" lang="ru-RU" sz="24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«Начинающий фермер»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7" name="Line 3"/>
          <p:cNvSpPr/>
          <p:nvPr/>
        </p:nvSpPr>
        <p:spPr>
          <a:xfrm>
            <a:off x="12600" y="1133640"/>
            <a:ext cx="91314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8028360" y="139320"/>
            <a:ext cx="848880" cy="848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5"/>
          <p:cNvSpPr/>
          <p:nvPr/>
        </p:nvSpPr>
        <p:spPr>
          <a:xfrm>
            <a:off x="683640" y="1134000"/>
            <a:ext cx="41637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788c5"/>
                </a:solidFill>
                <a:latin typeface="PT Astra Serif"/>
                <a:ea typeface="PT Astra Serif"/>
              </a:rPr>
              <a:t> </a:t>
            </a:r>
            <a:r>
              <a:rPr b="1" lang="ru-RU" sz="24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КФХ Санкеев С.А.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0" name="Рисунок 5" descr="Изображение выглядит как человек, здание, стоит, мужчина&#10;&#10;Описание создано с очень высокой степенью достоверности"/>
          <p:cNvPicPr/>
          <p:nvPr/>
        </p:nvPicPr>
        <p:blipFill>
          <a:blip r:embed="rId2"/>
          <a:stretch/>
        </p:blipFill>
        <p:spPr>
          <a:xfrm>
            <a:off x="683640" y="1595520"/>
            <a:ext cx="1727640" cy="1384200"/>
          </a:xfrm>
          <a:prstGeom prst="rect">
            <a:avLst/>
          </a:prstGeom>
          <a:ln w="12600">
            <a:solidFill>
              <a:schemeClr val="accent1">
                <a:lumMod val="75000"/>
              </a:schemeClr>
            </a:solidFill>
            <a:round/>
          </a:ln>
        </p:spPr>
      </p:pic>
      <p:grpSp>
        <p:nvGrpSpPr>
          <p:cNvPr id="151" name="Group 6"/>
          <p:cNvGrpSpPr/>
          <p:nvPr/>
        </p:nvGrpSpPr>
        <p:grpSpPr>
          <a:xfrm>
            <a:off x="536760" y="1635480"/>
            <a:ext cx="4610520" cy="3780000"/>
            <a:chOff x="536760" y="1635480"/>
            <a:chExt cx="4610520" cy="3780000"/>
          </a:xfrm>
        </p:grpSpPr>
        <p:sp>
          <p:nvSpPr>
            <p:cNvPr id="152" name="CustomShape 7"/>
            <p:cNvSpPr/>
            <p:nvPr/>
          </p:nvSpPr>
          <p:spPr>
            <a:xfrm>
              <a:off x="780120" y="4484880"/>
              <a:ext cx="658800" cy="314640"/>
            </a:xfrm>
            <a:prstGeom prst="can">
              <a:avLst>
                <a:gd name="adj" fmla="val 25000"/>
              </a:avLst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5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300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5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 </a:t>
              </a: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шт.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53" name="CustomShape 8"/>
            <p:cNvSpPr/>
            <p:nvPr/>
          </p:nvSpPr>
          <p:spPr>
            <a:xfrm>
              <a:off x="1549440" y="4188960"/>
              <a:ext cx="696600" cy="630360"/>
            </a:xfrm>
            <a:prstGeom prst="can">
              <a:avLst>
                <a:gd name="adj" fmla="val 25000"/>
              </a:avLst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1000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 </a:t>
              </a: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шт.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54" name="CustomShape 9"/>
            <p:cNvSpPr/>
            <p:nvPr/>
          </p:nvSpPr>
          <p:spPr>
            <a:xfrm>
              <a:off x="2397240" y="3821760"/>
              <a:ext cx="679320" cy="1037160"/>
            </a:xfrm>
            <a:prstGeom prst="can">
              <a:avLst>
                <a:gd name="adj" fmla="val 25000"/>
              </a:avLst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2000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шт.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55" name="CustomShape 10"/>
            <p:cNvSpPr/>
            <p:nvPr/>
          </p:nvSpPr>
          <p:spPr>
            <a:xfrm>
              <a:off x="3245040" y="2868480"/>
              <a:ext cx="710640" cy="2019960"/>
            </a:xfrm>
            <a:prstGeom prst="can">
              <a:avLst>
                <a:gd name="adj" fmla="val 25000"/>
              </a:avLst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4500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шт.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56" name="CustomShape 11"/>
            <p:cNvSpPr/>
            <p:nvPr/>
          </p:nvSpPr>
          <p:spPr>
            <a:xfrm>
              <a:off x="4102200" y="1635480"/>
              <a:ext cx="683640" cy="3259800"/>
            </a:xfrm>
            <a:prstGeom prst="can">
              <a:avLst>
                <a:gd name="adj" fmla="val 25000"/>
              </a:avLst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7500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шт.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57" name="CustomShape 12"/>
            <p:cNvSpPr/>
            <p:nvPr/>
          </p:nvSpPr>
          <p:spPr>
            <a:xfrm>
              <a:off x="536760" y="4898880"/>
              <a:ext cx="4610520" cy="51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PT Astra Serif"/>
                  <a:ea typeface="PT Astra Serif"/>
                </a:rPr>
                <a:t>   </a:t>
              </a:r>
              <a:r>
                <a:rPr b="0" lang="ru-RU" sz="1400" spc="-1" strike="noStrike">
                  <a:solidFill>
                    <a:srgbClr val="000000"/>
                  </a:solidFill>
                  <a:latin typeface="PT Astra Serif"/>
                  <a:ea typeface="PT Astra Serif"/>
                </a:rPr>
                <a:t>2009 год    2011 год     2013год     2015год     2017 год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ru-RU" sz="1400" spc="-1" strike="noStrike">
                <a:latin typeface="Arial"/>
              </a:endParaRPr>
            </a:p>
          </p:txBody>
        </p:sp>
      </p:grpSp>
      <p:sp>
        <p:nvSpPr>
          <p:cNvPr id="158" name="CustomShape 13"/>
          <p:cNvSpPr/>
          <p:nvPr/>
        </p:nvSpPr>
        <p:spPr>
          <a:xfrm>
            <a:off x="-28440" y="2764080"/>
            <a:ext cx="3302640" cy="149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br/>
            <a:r>
              <a:rPr b="1" lang="ru-RU" sz="16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Сумма гранта – </a:t>
            </a:r>
            <a:br/>
            <a:r>
              <a:rPr b="1" lang="ru-RU" sz="16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1,2 млн. руб. </a:t>
            </a:r>
            <a:br/>
            <a:r>
              <a:rPr b="1" lang="ru-RU" sz="16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(2014 год)</a:t>
            </a:r>
            <a:br/>
            <a:r>
              <a:rPr b="1" lang="ru-RU" sz="16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Выращивание </a:t>
            </a:r>
            <a:br/>
            <a:r>
              <a:rPr b="1" lang="ru-RU" sz="16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индейки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9" name="Line 14"/>
          <p:cNvSpPr/>
          <p:nvPr/>
        </p:nvSpPr>
        <p:spPr>
          <a:xfrm flipV="1">
            <a:off x="4932360" y="1131480"/>
            <a:ext cx="0" cy="401184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0" name="Picture 3" descr="C:\Users\Пользователь\Desktop\АГРОРУСЬ-2018\Паркаев\фотки\IMG_4046-10-08-18-09-37.JPG"/>
          <p:cNvPicPr/>
          <p:nvPr/>
        </p:nvPicPr>
        <p:blipFill>
          <a:blip r:embed="rId3"/>
          <a:stretch/>
        </p:blipFill>
        <p:spPr>
          <a:xfrm>
            <a:off x="5076000" y="1595520"/>
            <a:ext cx="1397160" cy="1347480"/>
          </a:xfrm>
          <a:prstGeom prst="rect">
            <a:avLst/>
          </a:prstGeom>
          <a:ln w="12600">
            <a:solidFill>
              <a:schemeClr val="accent1">
                <a:lumMod val="50000"/>
              </a:schemeClr>
            </a:solidFill>
            <a:round/>
          </a:ln>
        </p:spPr>
      </p:pic>
      <p:sp>
        <p:nvSpPr>
          <p:cNvPr id="161" name="CustomShape 15"/>
          <p:cNvSpPr/>
          <p:nvPr/>
        </p:nvSpPr>
        <p:spPr>
          <a:xfrm>
            <a:off x="4974840" y="1131480"/>
            <a:ext cx="41637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788c5"/>
                </a:solidFill>
                <a:latin typeface="PT Astra Serif"/>
                <a:ea typeface="PT Astra Serif"/>
              </a:rPr>
              <a:t> </a:t>
            </a:r>
            <a:r>
              <a:rPr b="1" lang="ru-RU" sz="24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КФХ Паркаев А.А. 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162" name="Group 16"/>
          <p:cNvGrpSpPr/>
          <p:nvPr/>
        </p:nvGrpSpPr>
        <p:grpSpPr>
          <a:xfrm>
            <a:off x="4860000" y="1635480"/>
            <a:ext cx="4437360" cy="3775320"/>
            <a:chOff x="4860000" y="1635480"/>
            <a:chExt cx="4437360" cy="3775320"/>
          </a:xfrm>
        </p:grpSpPr>
        <p:sp>
          <p:nvSpPr>
            <p:cNvPr id="163" name="CustomShape 17"/>
            <p:cNvSpPr/>
            <p:nvPr/>
          </p:nvSpPr>
          <p:spPr>
            <a:xfrm>
              <a:off x="4860000" y="4894200"/>
              <a:ext cx="4437360" cy="51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000000"/>
                  </a:solidFill>
                  <a:latin typeface="PT Astra Serif"/>
                  <a:ea typeface="PT Astra Serif"/>
                </a:rPr>
                <a:t>    </a:t>
              </a:r>
              <a:r>
                <a:rPr b="0" lang="ru-RU" sz="1400" spc="-1" strike="noStrike">
                  <a:solidFill>
                    <a:srgbClr val="000000"/>
                  </a:solidFill>
                  <a:latin typeface="PT Astra Serif"/>
                  <a:ea typeface="PT Astra Serif"/>
                </a:rPr>
                <a:t>2009 год   2011 год    2013 год   2015 год    2017 год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64" name="CustomShape 18"/>
            <p:cNvSpPr/>
            <p:nvPr/>
          </p:nvSpPr>
          <p:spPr>
            <a:xfrm>
              <a:off x="5139000" y="4394520"/>
              <a:ext cx="610920" cy="496080"/>
            </a:xfrm>
            <a:prstGeom prst="can">
              <a:avLst>
                <a:gd name="adj" fmla="val 25000"/>
              </a:avLst>
            </a:prstGeom>
            <a:solidFill>
              <a:srgbClr val="00b050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5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120 га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65" name="CustomShape 19"/>
            <p:cNvSpPr/>
            <p:nvPr/>
          </p:nvSpPr>
          <p:spPr>
            <a:xfrm>
              <a:off x="5898960" y="4254120"/>
              <a:ext cx="681840" cy="626760"/>
            </a:xfrm>
            <a:prstGeom prst="can">
              <a:avLst>
                <a:gd name="adj" fmla="val 25000"/>
              </a:avLst>
            </a:prstGeom>
            <a:solidFill>
              <a:srgbClr val="00b050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260 </a:t>
              </a:r>
              <a:br/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га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66" name="CustomShape 20"/>
            <p:cNvSpPr/>
            <p:nvPr/>
          </p:nvSpPr>
          <p:spPr>
            <a:xfrm>
              <a:off x="6719760" y="3868920"/>
              <a:ext cx="653760" cy="1031760"/>
            </a:xfrm>
            <a:prstGeom prst="can">
              <a:avLst>
                <a:gd name="adj" fmla="val 25000"/>
              </a:avLst>
            </a:prstGeom>
            <a:solidFill>
              <a:srgbClr val="00b050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370 га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67" name="CustomShape 21"/>
            <p:cNvSpPr/>
            <p:nvPr/>
          </p:nvSpPr>
          <p:spPr>
            <a:xfrm>
              <a:off x="7510320" y="2891520"/>
              <a:ext cx="705960" cy="2009160"/>
            </a:xfrm>
            <a:prstGeom prst="can">
              <a:avLst>
                <a:gd name="adj" fmla="val 25000"/>
              </a:avLst>
            </a:prstGeom>
            <a:solidFill>
              <a:srgbClr val="00b050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2300 га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68" name="CustomShape 22"/>
            <p:cNvSpPr/>
            <p:nvPr/>
          </p:nvSpPr>
          <p:spPr>
            <a:xfrm>
              <a:off x="8349480" y="1635480"/>
              <a:ext cx="750960" cy="3242520"/>
            </a:xfrm>
            <a:prstGeom prst="can">
              <a:avLst>
                <a:gd name="adj" fmla="val 25000"/>
              </a:avLst>
            </a:prstGeom>
            <a:solidFill>
              <a:srgbClr val="00b050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PT Astra Serif"/>
                  <a:ea typeface="PT Astra Serif"/>
                </a:rPr>
                <a:t>2600 га</a:t>
              </a:r>
              <a:endParaRPr b="0" lang="ru-RU" sz="1400" spc="-1" strike="noStrike">
                <a:latin typeface="Arial"/>
              </a:endParaRPr>
            </a:p>
          </p:txBody>
        </p:sp>
      </p:grpSp>
      <p:pic>
        <p:nvPicPr>
          <p:cNvPr id="169" name="Picture 1" descr="C:\Users\Пользователь\Desktop\АГРОРУСЬ-2018\Паркаев\фотки\attachment1.png"/>
          <p:cNvPicPr/>
          <p:nvPr/>
        </p:nvPicPr>
        <p:blipFill>
          <a:blip r:embed="rId4"/>
          <a:stretch/>
        </p:blipFill>
        <p:spPr>
          <a:xfrm>
            <a:off x="6719760" y="1595520"/>
            <a:ext cx="1439280" cy="1272240"/>
          </a:xfrm>
          <a:prstGeom prst="rect">
            <a:avLst/>
          </a:prstGeom>
          <a:ln w="12600">
            <a:solidFill>
              <a:schemeClr val="accent1">
                <a:lumMod val="75000"/>
              </a:schemeClr>
            </a:solidFill>
            <a:round/>
          </a:ln>
        </p:spPr>
      </p:pic>
      <p:sp>
        <p:nvSpPr>
          <p:cNvPr id="170" name="CustomShape 23"/>
          <p:cNvSpPr/>
          <p:nvPr/>
        </p:nvSpPr>
        <p:spPr>
          <a:xfrm>
            <a:off x="4992120" y="2985840"/>
            <a:ext cx="1726920" cy="10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Сумма гранта – </a:t>
            </a:r>
            <a:br/>
            <a:r>
              <a:rPr b="1" lang="ru-RU" sz="16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1,2 млн. руб. </a:t>
            </a:r>
            <a:br/>
            <a:r>
              <a:rPr b="1" lang="ru-RU" sz="16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(2013 год)</a:t>
            </a:r>
            <a:br/>
            <a:r>
              <a:rPr b="1" lang="ru-RU" sz="16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растениеводство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C59E690D-5B63-4E15-A085-46CF30476AE9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831960" y="-6120"/>
            <a:ext cx="831132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Разрешенные направления </a:t>
            </a:r>
            <a:br/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расходования гранта </a:t>
            </a:r>
            <a:r>
              <a:rPr b="1" lang="ru-RU" sz="24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«Семейная ферма»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3" name="Line 3"/>
          <p:cNvSpPr/>
          <p:nvPr/>
        </p:nvSpPr>
        <p:spPr>
          <a:xfrm>
            <a:off x="12600" y="1133640"/>
            <a:ext cx="91314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4"/>
          <p:cNvSpPr/>
          <p:nvPr/>
        </p:nvSpPr>
        <p:spPr>
          <a:xfrm>
            <a:off x="7884360" y="245880"/>
            <a:ext cx="1032480" cy="635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5" name="Рисунок 8" descr=""/>
          <p:cNvPicPr/>
          <p:nvPr/>
        </p:nvPicPr>
        <p:blipFill>
          <a:blip r:embed="rId2"/>
          <a:srcRect l="11579" t="12022" r="12298" b="10508"/>
          <a:stretch/>
        </p:blipFill>
        <p:spPr>
          <a:xfrm flipH="1">
            <a:off x="767880" y="2833560"/>
            <a:ext cx="635760" cy="64692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11" descr=""/>
          <p:cNvPicPr/>
          <p:nvPr/>
        </p:nvPicPr>
        <p:blipFill>
          <a:blip r:embed="rId3"/>
          <a:stretch/>
        </p:blipFill>
        <p:spPr>
          <a:xfrm>
            <a:off x="5618880" y="1526760"/>
            <a:ext cx="648360" cy="64836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12" descr=""/>
          <p:cNvPicPr/>
          <p:nvPr/>
        </p:nvPicPr>
        <p:blipFill>
          <a:blip r:embed="rId4"/>
          <a:stretch/>
        </p:blipFill>
        <p:spPr>
          <a:xfrm>
            <a:off x="731520" y="1545480"/>
            <a:ext cx="631080" cy="719280"/>
          </a:xfrm>
          <a:prstGeom prst="rect">
            <a:avLst/>
          </a:prstGeom>
          <a:ln>
            <a:noFill/>
          </a:ln>
        </p:spPr>
      </p:pic>
      <p:sp>
        <p:nvSpPr>
          <p:cNvPr id="178" name="CustomShape 5"/>
          <p:cNvSpPr/>
          <p:nvPr/>
        </p:nvSpPr>
        <p:spPr>
          <a:xfrm>
            <a:off x="1595520" y="1491480"/>
            <a:ext cx="388764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Разработка проектной документации для строительства (реконструкции) производственных и складских зданий, помещений, предназначенных для производства и переработки с/х продукции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1570320" y="2576160"/>
            <a:ext cx="3887640" cy="118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Приобретение, строительство, ремонт и переустройство производственных и складских зданий,  </a:t>
            </a:r>
            <a:br/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помещений, пристроек, инженерных сетей, заграждений и сооружений, необходимых для </a:t>
            </a:r>
            <a:br/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производства, хранения и переработки с/х продукции, а также на их регистрацию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80" name="CustomShape 7"/>
          <p:cNvSpPr/>
          <p:nvPr/>
        </p:nvSpPr>
        <p:spPr>
          <a:xfrm>
            <a:off x="6444360" y="1610280"/>
            <a:ext cx="251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с/х животных, в том числе птицы (исключая свиней)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81" name="Рисунок 19" descr=""/>
          <p:cNvPicPr/>
          <p:nvPr/>
        </p:nvPicPr>
        <p:blipFill>
          <a:blip r:embed="rId5"/>
          <a:stretch/>
        </p:blipFill>
        <p:spPr>
          <a:xfrm>
            <a:off x="5639040" y="2807640"/>
            <a:ext cx="607680" cy="648360"/>
          </a:xfrm>
          <a:prstGeom prst="rect">
            <a:avLst/>
          </a:prstGeom>
          <a:ln>
            <a:noFill/>
          </a:ln>
        </p:spPr>
      </p:pic>
      <p:sp>
        <p:nvSpPr>
          <p:cNvPr id="182" name="CustomShape 8"/>
          <p:cNvSpPr/>
          <p:nvPr/>
        </p:nvSpPr>
        <p:spPr>
          <a:xfrm>
            <a:off x="6444360" y="2891160"/>
            <a:ext cx="251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рыбопосадочного материала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83" name="Рисунок 21" descr=""/>
          <p:cNvPicPr/>
          <p:nvPr/>
        </p:nvPicPr>
        <p:blipFill>
          <a:blip r:embed="rId6"/>
          <a:stretch/>
        </p:blipFill>
        <p:spPr>
          <a:xfrm>
            <a:off x="779400" y="4201200"/>
            <a:ext cx="636480" cy="636480"/>
          </a:xfrm>
          <a:prstGeom prst="rect">
            <a:avLst/>
          </a:prstGeom>
          <a:ln>
            <a:noFill/>
          </a:ln>
        </p:spPr>
      </p:pic>
      <p:sp>
        <p:nvSpPr>
          <p:cNvPr id="184" name="CustomShape 9"/>
          <p:cNvSpPr/>
          <p:nvPr/>
        </p:nvSpPr>
        <p:spPr>
          <a:xfrm>
            <a:off x="1584000" y="4011840"/>
            <a:ext cx="3897720" cy="100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с/х техники  и навесного оборудования, грузового автомобильного транспорта, </a:t>
            </a:r>
            <a:br/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оборудования для производства и переработки </a:t>
            </a:r>
            <a:br/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с/х продукции (срок эксплуатации не должен  </a:t>
            </a:r>
            <a:br/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превышать 3 лет)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85" name="Рисунок 23" descr=""/>
          <p:cNvPicPr/>
          <p:nvPr/>
        </p:nvPicPr>
        <p:blipFill>
          <a:blip r:embed="rId7"/>
          <a:stretch/>
        </p:blipFill>
        <p:spPr>
          <a:xfrm>
            <a:off x="5639040" y="4149000"/>
            <a:ext cx="607680" cy="554400"/>
          </a:xfrm>
          <a:prstGeom prst="rect">
            <a:avLst/>
          </a:prstGeom>
          <a:ln>
            <a:noFill/>
          </a:ln>
        </p:spPr>
      </p:pic>
      <p:sp>
        <p:nvSpPr>
          <p:cNvPr id="186" name="CustomShape 10"/>
          <p:cNvSpPr/>
          <p:nvPr/>
        </p:nvSpPr>
        <p:spPr>
          <a:xfrm>
            <a:off x="6439320" y="4083840"/>
            <a:ext cx="252432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автономных источников электро-, газо- и водоснабжения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87" name="Line 11"/>
          <p:cNvSpPr/>
          <p:nvPr/>
        </p:nvSpPr>
        <p:spPr>
          <a:xfrm flipV="1">
            <a:off x="5436000" y="1131480"/>
            <a:ext cx="0" cy="401184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2E3AFEE9-BA5F-46DC-B59E-6CF58D9072A9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831960" y="-6120"/>
            <a:ext cx="831132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Примеры успешной реализации</a:t>
            </a:r>
            <a:br/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проекта по программе </a:t>
            </a:r>
            <a:r>
              <a:rPr b="1" lang="ru-RU" sz="24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«Семейная ферма»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0" name="Line 3"/>
          <p:cNvSpPr/>
          <p:nvPr/>
        </p:nvSpPr>
        <p:spPr>
          <a:xfrm>
            <a:off x="12600" y="1133640"/>
            <a:ext cx="91314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4"/>
          <p:cNvSpPr/>
          <p:nvPr/>
        </p:nvSpPr>
        <p:spPr>
          <a:xfrm>
            <a:off x="7884360" y="245880"/>
            <a:ext cx="1032480" cy="6354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5"/>
          <p:cNvSpPr/>
          <p:nvPr/>
        </p:nvSpPr>
        <p:spPr>
          <a:xfrm>
            <a:off x="683640" y="1131480"/>
            <a:ext cx="845964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2788c5"/>
                </a:solidFill>
                <a:latin typeface="Times New Roman"/>
                <a:ea typeface="Arial"/>
              </a:rPr>
              <a:t> </a:t>
            </a:r>
            <a:r>
              <a:rPr b="1" lang="ru-RU" sz="24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КФХ Халимов, МО «Мелекесский район»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3" name="Picture 2" descr="K:\мфх\семейная\IMG-2fc60fecb5e69016bff42844ba150430-V.jpg"/>
          <p:cNvPicPr/>
          <p:nvPr/>
        </p:nvPicPr>
        <p:blipFill>
          <a:blip r:embed="rId2"/>
          <a:stretch/>
        </p:blipFill>
        <p:spPr>
          <a:xfrm>
            <a:off x="1331640" y="3134880"/>
            <a:ext cx="2663640" cy="1997640"/>
          </a:xfrm>
          <a:prstGeom prst="rect">
            <a:avLst/>
          </a:prstGeom>
          <a:ln w="19080">
            <a:solidFill>
              <a:schemeClr val="tx2">
                <a:lumMod val="75000"/>
              </a:schemeClr>
            </a:solidFill>
            <a:round/>
          </a:ln>
        </p:spPr>
      </p:pic>
      <p:grpSp>
        <p:nvGrpSpPr>
          <p:cNvPr id="194" name="Group 6"/>
          <p:cNvGrpSpPr/>
          <p:nvPr/>
        </p:nvGrpSpPr>
        <p:grpSpPr>
          <a:xfrm>
            <a:off x="5436000" y="3123720"/>
            <a:ext cx="3095640" cy="2029320"/>
            <a:chOff x="5436000" y="3123720"/>
            <a:chExt cx="3095640" cy="2029320"/>
          </a:xfrm>
        </p:grpSpPr>
        <p:pic>
          <p:nvPicPr>
            <p:cNvPr id="195" name="Picture 3" descr="K:\мфх\семейная\IMG-20b4f3770430b43680071491ab887dc2-V.jpg"/>
            <p:cNvPicPr/>
            <p:nvPr/>
          </p:nvPicPr>
          <p:blipFill>
            <a:blip r:embed="rId3"/>
            <a:stretch/>
          </p:blipFill>
          <p:spPr>
            <a:xfrm>
              <a:off x="5436000" y="3127680"/>
              <a:ext cx="1511280" cy="2014920"/>
            </a:xfrm>
            <a:prstGeom prst="rect">
              <a:avLst/>
            </a:prstGeom>
            <a:ln w="12600">
              <a:solidFill>
                <a:schemeClr val="tx2">
                  <a:lumMod val="75000"/>
                </a:schemeClr>
              </a:solidFill>
              <a:round/>
            </a:ln>
          </p:spPr>
        </p:pic>
        <p:pic>
          <p:nvPicPr>
            <p:cNvPr id="196" name="Picture 4" descr="K:\мфх\семейная\IMG-f5f78df059d848d86e0a5d5863afdf80-V.jpg"/>
            <p:cNvPicPr/>
            <p:nvPr/>
          </p:nvPicPr>
          <p:blipFill>
            <a:blip r:embed="rId4"/>
            <a:stretch/>
          </p:blipFill>
          <p:spPr>
            <a:xfrm>
              <a:off x="7009920" y="3123720"/>
              <a:ext cx="1521720" cy="2029320"/>
            </a:xfrm>
            <a:prstGeom prst="rect">
              <a:avLst/>
            </a:prstGeom>
            <a:ln w="12600">
              <a:solidFill>
                <a:schemeClr val="tx2">
                  <a:lumMod val="75000"/>
                </a:schemeClr>
              </a:solidFill>
              <a:round/>
            </a:ln>
          </p:spPr>
        </p:pic>
      </p:grpSp>
      <p:sp>
        <p:nvSpPr>
          <p:cNvPr id="197" name="CustomShape 7"/>
          <p:cNvSpPr/>
          <p:nvPr/>
        </p:nvSpPr>
        <p:spPr>
          <a:xfrm>
            <a:off x="683640" y="1593360"/>
            <a:ext cx="845964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788c5"/>
                </a:solidFill>
                <a:latin typeface="PT Astra Serif"/>
                <a:ea typeface="PT Astra Serif"/>
              </a:rPr>
              <a:t>Сумма гранта – </a:t>
            </a:r>
            <a:r>
              <a:rPr b="1" lang="ru-RU" sz="18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4,9</a:t>
            </a:r>
            <a:r>
              <a:rPr b="1" lang="ru-RU" sz="1800" spc="-1" strike="noStrike">
                <a:solidFill>
                  <a:srgbClr val="2788c5"/>
                </a:solidFill>
                <a:latin typeface="PT Astra Serif"/>
                <a:ea typeface="PT Astra Serif"/>
              </a:rPr>
              <a:t> млн. руб. (2017 год, молочное направление)</a:t>
            </a:r>
            <a:br/>
            <a:r>
              <a:rPr b="1" lang="ru-RU" sz="1800" spc="-1" strike="noStrike">
                <a:solidFill>
                  <a:srgbClr val="2788c5"/>
                </a:solidFill>
                <a:latin typeface="PT Astra Serif"/>
                <a:ea typeface="PT Astra Serif"/>
              </a:rPr>
              <a:t>На полученный грант построена ферма, закуплено оборудование, </a:t>
            </a:r>
            <a:br/>
            <a:r>
              <a:rPr b="1" lang="ru-RU" sz="1800" spc="-1" strike="noStrike">
                <a:solidFill>
                  <a:srgbClr val="2788c5"/>
                </a:solidFill>
                <a:latin typeface="PT Astra Serif"/>
                <a:ea typeface="PT Astra Serif"/>
              </a:rPr>
              <a:t>приобретено 39 нетелей КРС.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8" name="CustomShape 8"/>
          <p:cNvSpPr/>
          <p:nvPr/>
        </p:nvSpPr>
        <p:spPr>
          <a:xfrm>
            <a:off x="6436800" y="2571840"/>
            <a:ext cx="10936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СТАЛО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9" name="CustomShape 9"/>
          <p:cNvSpPr/>
          <p:nvPr/>
        </p:nvSpPr>
        <p:spPr>
          <a:xfrm>
            <a:off x="2170440" y="2573280"/>
            <a:ext cx="98532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БЫЛО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F4C049A3-3D0A-438C-88A8-794633257EB6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831960" y="-6120"/>
            <a:ext cx="831132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Разрешенные направления расходования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средств гранта </a:t>
            </a:r>
            <a:r>
              <a:rPr b="1" lang="ru-RU" sz="24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кооперативу на укрепление МТБ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2" name="Line 3"/>
          <p:cNvSpPr/>
          <p:nvPr/>
        </p:nvSpPr>
        <p:spPr>
          <a:xfrm>
            <a:off x="12600" y="1133640"/>
            <a:ext cx="91314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4"/>
          <p:cNvSpPr/>
          <p:nvPr/>
        </p:nvSpPr>
        <p:spPr>
          <a:xfrm>
            <a:off x="7956360" y="210960"/>
            <a:ext cx="979920" cy="705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4" name="Рисунок 7" descr=""/>
          <p:cNvPicPr/>
          <p:nvPr/>
        </p:nvPicPr>
        <p:blipFill>
          <a:blip r:embed="rId2"/>
          <a:srcRect l="11579" t="12022" r="12298" b="10508"/>
          <a:stretch/>
        </p:blipFill>
        <p:spPr>
          <a:xfrm flipH="1">
            <a:off x="767880" y="1821240"/>
            <a:ext cx="635760" cy="64692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1570320" y="1638720"/>
            <a:ext cx="3216960" cy="10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Приобретение, строительство, ремонт, реконструкция или модернизация производственных объектов.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06" name="Рисунок 9" descr=""/>
          <p:cNvPicPr/>
          <p:nvPr/>
        </p:nvPicPr>
        <p:blipFill>
          <a:blip r:embed="rId3"/>
          <a:stretch/>
        </p:blipFill>
        <p:spPr>
          <a:xfrm>
            <a:off x="5292000" y="1851840"/>
            <a:ext cx="607680" cy="648360"/>
          </a:xfrm>
          <a:prstGeom prst="rect">
            <a:avLst/>
          </a:prstGeom>
          <a:ln>
            <a:noFill/>
          </a:ln>
        </p:spPr>
      </p:pic>
      <p:sp>
        <p:nvSpPr>
          <p:cNvPr id="207" name="CustomShape 6"/>
          <p:cNvSpPr/>
          <p:nvPr/>
        </p:nvSpPr>
        <p:spPr>
          <a:xfrm>
            <a:off x="6372360" y="1761480"/>
            <a:ext cx="251964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оборудования для рыбоводства.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08" name="Рисунок 17" descr=""/>
          <p:cNvPicPr/>
          <p:nvPr/>
        </p:nvPicPr>
        <p:blipFill>
          <a:blip r:embed="rId4"/>
          <a:stretch/>
        </p:blipFill>
        <p:spPr>
          <a:xfrm flipH="1">
            <a:off x="779400" y="3765600"/>
            <a:ext cx="610200" cy="646920"/>
          </a:xfrm>
          <a:prstGeom prst="rect">
            <a:avLst/>
          </a:prstGeom>
          <a:ln>
            <a:noFill/>
          </a:ln>
        </p:spPr>
      </p:pic>
      <p:sp>
        <p:nvSpPr>
          <p:cNvPr id="209" name="CustomShape 7"/>
          <p:cNvSpPr/>
          <p:nvPr/>
        </p:nvSpPr>
        <p:spPr>
          <a:xfrm>
            <a:off x="1568880" y="3672360"/>
            <a:ext cx="336276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и монтаж </a:t>
            </a:r>
            <a:br/>
            <a:r>
              <a:rPr b="0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оборудования и техники для производственных объектов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10" name="Рисунок 19" descr=""/>
          <p:cNvPicPr/>
          <p:nvPr/>
        </p:nvPicPr>
        <p:blipFill>
          <a:blip r:embed="rId5"/>
          <a:stretch/>
        </p:blipFill>
        <p:spPr>
          <a:xfrm>
            <a:off x="5056200" y="3837240"/>
            <a:ext cx="1079280" cy="503280"/>
          </a:xfrm>
          <a:prstGeom prst="rect">
            <a:avLst/>
          </a:prstGeom>
          <a:ln>
            <a:noFill/>
          </a:ln>
        </p:spPr>
      </p:pic>
      <p:sp>
        <p:nvSpPr>
          <p:cNvPr id="211" name="CustomShape 8"/>
          <p:cNvSpPr/>
          <p:nvPr/>
        </p:nvSpPr>
        <p:spPr>
          <a:xfrm>
            <a:off x="6372360" y="3426120"/>
            <a:ext cx="2519640" cy="130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Приобретение специализированного транспорта, фургонов, прицепов, полуприцепов, вагонов, контейнеров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0" y="0"/>
            <a:ext cx="66888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fld id="{BD044925-9629-4C49-9D95-C1489AA98451}" type="slidenum">
              <a:rPr b="0" lang="ru-RU" sz="2400" spc="-1" strike="noStrike">
                <a:solidFill>
                  <a:srgbClr val="ffffff"/>
                </a:solidFill>
                <a:latin typeface="Dosis"/>
                <a:ea typeface="Dosi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31960" y="-6120"/>
            <a:ext cx="831132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db7c4"/>
                </a:solidFill>
                <a:latin typeface="PT Astra Serif"/>
                <a:ea typeface="PT Astra Serif"/>
              </a:rPr>
              <a:t>Примеры успешной реализации проекта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87084"/>
                </a:solidFill>
                <a:latin typeface="PT Astra Serif"/>
                <a:ea typeface="PT Astra Serif"/>
              </a:rPr>
              <a:t>кооперативом получившим грант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4" name="Line 3"/>
          <p:cNvSpPr/>
          <p:nvPr/>
        </p:nvSpPr>
        <p:spPr>
          <a:xfrm>
            <a:off x="12600" y="1133640"/>
            <a:ext cx="9131400" cy="0"/>
          </a:xfrm>
          <a:prstGeom prst="line">
            <a:avLst/>
          </a:prstGeom>
          <a:ln>
            <a:solidFill>
              <a:srgbClr val="0594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4"/>
          <p:cNvSpPr/>
          <p:nvPr/>
        </p:nvSpPr>
        <p:spPr>
          <a:xfrm>
            <a:off x="7956360" y="210960"/>
            <a:ext cx="979920" cy="705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5"/>
          <p:cNvSpPr/>
          <p:nvPr/>
        </p:nvSpPr>
        <p:spPr>
          <a:xfrm>
            <a:off x="683640" y="1131480"/>
            <a:ext cx="84596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 </a:t>
            </a:r>
            <a:r>
              <a:rPr b="1" lang="ru-RU" sz="20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Кооператив «Перспектива»  МО «Вешкаймский района»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7" name="CustomShape 6"/>
          <p:cNvSpPr/>
          <p:nvPr/>
        </p:nvSpPr>
        <p:spPr>
          <a:xfrm>
            <a:off x="683640" y="1531800"/>
            <a:ext cx="8459640" cy="161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just">
              <a:lnSpc>
                <a:spcPct val="115000"/>
              </a:lnSpc>
            </a:pP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В </a:t>
            </a:r>
            <a:r>
              <a:rPr b="1" lang="ru-RU" sz="14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2016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году получен грант на модернизацию овощехранилища в размере </a:t>
            </a:r>
            <a:r>
              <a:rPr b="1" lang="ru-RU" sz="14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3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млн. руб.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В </a:t>
            </a:r>
            <a:r>
              <a:rPr b="1" lang="ru-RU" sz="14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2019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году кооператив «Перспектива» получил грантовую поддержку 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для развития материально-технической базы в размере </a:t>
            </a:r>
            <a:r>
              <a:rPr b="1" lang="ru-RU" sz="14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12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млн. руб.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Собственные средства составили: </a:t>
            </a:r>
            <a:r>
              <a:rPr b="1" lang="ru-RU" sz="14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9,1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млн. руб. Общая стоимость проекта:  </a:t>
            </a:r>
            <a:r>
              <a:rPr b="1" lang="ru-RU" sz="1400" spc="-1" strike="noStrike">
                <a:solidFill>
                  <a:srgbClr val="ff0000"/>
                </a:solidFill>
                <a:latin typeface="PT Astra Serif"/>
                <a:ea typeface="PT Astra Serif"/>
              </a:rPr>
              <a:t>21,1</a:t>
            </a:r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 млн. рублей.</a:t>
            </a:r>
            <a:br/>
            <a:r>
              <a:rPr b="0" lang="ru-RU" sz="1400" spc="-1" strike="noStrike">
                <a:solidFill>
                  <a:srgbClr val="415665"/>
                </a:solidFill>
                <a:latin typeface="PT Astra Serif"/>
                <a:ea typeface="PT Astra Serif"/>
              </a:rPr>
              <a:t>На полученный грант кооператив планирует приобрести линию для подготовки и очистки картофеля, а также комбайн для уборки капусты.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18" name="Picture 3" descr="K:\мфх\Кооператив Перспектива\IMG_2816.JPG"/>
          <p:cNvPicPr/>
          <p:nvPr/>
        </p:nvPicPr>
        <p:blipFill>
          <a:blip r:embed="rId2"/>
          <a:stretch/>
        </p:blipFill>
        <p:spPr>
          <a:xfrm rot="5400000">
            <a:off x="718200" y="3162240"/>
            <a:ext cx="2067120" cy="1894320"/>
          </a:xfrm>
          <a:prstGeom prst="rect">
            <a:avLst/>
          </a:prstGeom>
          <a:ln>
            <a:noFill/>
          </a:ln>
        </p:spPr>
      </p:pic>
      <p:pic>
        <p:nvPicPr>
          <p:cNvPr id="219" name="Picture 4" descr="K:\мфх\Кооператив Перспектива\IMG_2831.JPG"/>
          <p:cNvPicPr/>
          <p:nvPr/>
        </p:nvPicPr>
        <p:blipFill>
          <a:blip r:embed="rId3"/>
          <a:srcRect l="26011" t="0" r="0" b="0"/>
          <a:stretch/>
        </p:blipFill>
        <p:spPr>
          <a:xfrm rot="5400000">
            <a:off x="3477600" y="3111480"/>
            <a:ext cx="2085120" cy="2034000"/>
          </a:xfrm>
          <a:prstGeom prst="rect">
            <a:avLst/>
          </a:prstGeom>
          <a:ln>
            <a:noFill/>
          </a:ln>
        </p:spPr>
      </p:pic>
      <p:pic>
        <p:nvPicPr>
          <p:cNvPr id="220" name="Picture 2" descr="K:\мфх\Кооператив Перспектива\IMG_2812.JPG"/>
          <p:cNvPicPr/>
          <p:nvPr/>
        </p:nvPicPr>
        <p:blipFill>
          <a:blip r:embed="rId4"/>
          <a:srcRect l="10782" t="0" r="15024" b="0"/>
          <a:stretch/>
        </p:blipFill>
        <p:spPr>
          <a:xfrm rot="5400000">
            <a:off x="6306840" y="3137760"/>
            <a:ext cx="2067480" cy="1998720"/>
          </a:xfrm>
          <a:prstGeom prst="rect">
            <a:avLst/>
          </a:prstGeom>
          <a:ln w="12600">
            <a:solidFill>
              <a:schemeClr val="tx2">
                <a:lumMod val="50000"/>
              </a:schemeClr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10078</TotalTime>
  <Application>LibreOffice/6.3.5.2$Linux_X86_64 LibreOffice_project/30$Build-2</Application>
  <Words>2732</Words>
  <Paragraphs>631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Surgutsky</dc:creator>
  <dc:description/>
  <dc:language>ru-RU</dc:language>
  <cp:lastModifiedBy/>
  <cp:lastPrinted>2020-05-07T13:45:03Z</cp:lastPrinted>
  <dcterms:modified xsi:type="dcterms:W3CDTF">2020-05-13T14:50:57Z</dcterms:modified>
  <cp:revision>175</cp:revision>
  <dc:subject/>
  <dc:title>ЦЕНТР КОМПЕТЕНЦИЙ В СФЕРЕ СЕЛЬСКОЙ КООПЕРАЦИИ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49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49</vt:i4>
  </property>
</Properties>
</file>